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1" r:id="rId1"/>
  </p:sldMasterIdLst>
  <p:notesMasterIdLst>
    <p:notesMasterId r:id="rId17"/>
  </p:notesMasterIdLst>
  <p:handoutMasterIdLst>
    <p:handoutMasterId r:id="rId18"/>
  </p:handoutMasterIdLst>
  <p:sldIdLst>
    <p:sldId id="256" r:id="rId2"/>
    <p:sldId id="257" r:id="rId3"/>
    <p:sldId id="267" r:id="rId4"/>
    <p:sldId id="268" r:id="rId5"/>
    <p:sldId id="269" r:id="rId6"/>
    <p:sldId id="258" r:id="rId7"/>
    <p:sldId id="260" r:id="rId8"/>
    <p:sldId id="271" r:id="rId9"/>
    <p:sldId id="272" r:id="rId10"/>
    <p:sldId id="273" r:id="rId11"/>
    <p:sldId id="274" r:id="rId12"/>
    <p:sldId id="275" r:id="rId13"/>
    <p:sldId id="276" r:id="rId14"/>
    <p:sldId id="277" r:id="rId15"/>
    <p:sldId id="278" r:id="rId16"/>
  </p:sldIdLst>
  <p:sldSz cx="12188825"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59" autoAdjust="0"/>
    <p:restoredTop sz="94599" autoAdjust="0"/>
  </p:normalViewPr>
  <p:slideViewPr>
    <p:cSldViewPr>
      <p:cViewPr varScale="1">
        <p:scale>
          <a:sx n="69" d="100"/>
          <a:sy n="69" d="100"/>
        </p:scale>
        <p:origin x="797" y="77"/>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84AA43A-3F76-4A13-9CD6-36134EB429E3}" type="datetimeFigureOut">
              <a:rPr lang="en-US"/>
              <a:t>10/18/2016</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F674A4F-2B7A-4ECB-A400-260B2FFC03C1}" type="datetimeFigureOut">
              <a:rPr lang="en-US"/>
              <a:t>10/18/2016</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en-US"/>
              <a:t>Click to edit Master title style</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2118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4207131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pPr/>
              <a:t>10/18/2016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25BA54BD-C84D-46CE-8B72-31BFB26ABA43}" type="slidenum">
              <a:rPr lang="en-US" smtClean="0"/>
              <a:pPr/>
              <a:t>‹#›</a:t>
            </a:fld>
            <a:endParaRPr lang="en-US"/>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46224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en-US"/>
              <a:t>Click to edit Master title style</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34916204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pPr/>
              <a:t>‹#›</a:t>
            </a:fld>
            <a:endParaRPr lang="en-US"/>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83831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pPr/>
              <a:t>10/18/2016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pPr/>
              <a:t>‹#›</a:t>
            </a:fld>
            <a:endParaRPr lang="en-US"/>
          </a:p>
        </p:txBody>
      </p:sp>
    </p:spTree>
    <p:extLst>
      <p:ext uri="{BB962C8B-B14F-4D97-AF65-F5344CB8AC3E}">
        <p14:creationId xmlns:p14="http://schemas.microsoft.com/office/powerpoint/2010/main" val="2773951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82485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685722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FE8FB1-0A7A-443E-AAF7-31D4FA1AA312}"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5BA54BD-C84D-46CE-8B72-31BFB26ABA43}" type="slidenum">
              <a:rPr lang="en-US" smtClean="0"/>
              <a:t>‹#›</a:t>
            </a:fld>
            <a:endParaRPr lang="en-US" dirty="0"/>
          </a:p>
        </p:txBody>
      </p:sp>
    </p:spTree>
    <p:extLst>
      <p:ext uri="{BB962C8B-B14F-4D97-AF65-F5344CB8AC3E}">
        <p14:creationId xmlns:p14="http://schemas.microsoft.com/office/powerpoint/2010/main" val="38688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AFE8FB1-0A7A-443E-AAF7-31D4FA1AA312}" type="datetimeFigureOut">
              <a:rPr lang="en-US" smtClean="0"/>
              <a:t>10/18/2016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918927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FE8FB1-0A7A-443E-AAF7-31D4FA1AA312}"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674" y="787783"/>
            <a:ext cx="779564" cy="365125"/>
          </a:xfrm>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1387557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FE8FB1-0A7A-443E-AAF7-31D4FA1AA312}" type="datetimeFigureOut">
              <a:rPr lang="en-US" smtClean="0"/>
              <a:t>10/18/2016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30835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FE8FB1-0A7A-443E-AAF7-31D4FA1AA312}" type="datetimeFigureOut">
              <a:rPr lang="en-US" smtClean="0"/>
              <a:t>10/18/2016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46210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smtClean="0"/>
              <a:t>10/18/2016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79765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en-US"/>
              <a:t>Click to edit Master title style</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237182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AFE8FB1-0A7A-443E-AAF7-31D4FA1AA312}" type="datetimeFigureOut">
              <a:rPr lang="en-US" smtClean="0"/>
              <a:t>10/18/2016</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094412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0773"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14" y="-786"/>
            <a:ext cx="2356060"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FE8FB1-0A7A-443E-AAF7-31D4FA1AA312}" type="datetimeFigureOut">
              <a:rPr lang="en-US" smtClean="0"/>
              <a:pPr/>
              <a:t>10/18/2016</a:t>
            </a:fld>
            <a:endParaRPr lang="en-US" dirty="0"/>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674" y="787783"/>
            <a:ext cx="779564" cy="365125"/>
          </a:xfrm>
          <a:prstGeom prst="rect">
            <a:avLst/>
          </a:prstGeom>
        </p:spPr>
        <p:txBody>
          <a:bodyPr vert="horz" lIns="91440" tIns="45720" rIns="91440" bIns="45720" rtlCol="0" anchor="ctr"/>
          <a:lstStyle>
            <a:lvl1pPr algn="r">
              <a:defRPr sz="1999">
                <a:solidFill>
                  <a:srgbClr val="FEFFFF"/>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324360741"/>
      </p:ext>
    </p:extLst>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5" r:id="rId4"/>
    <p:sldLayoutId id="2147483856" r:id="rId5"/>
    <p:sldLayoutId id="2147483857" r:id="rId6"/>
    <p:sldLayoutId id="2147483858" r:id="rId7"/>
    <p:sldLayoutId id="2147483859" r:id="rId8"/>
    <p:sldLayoutId id="2147483860" r:id="rId9"/>
    <p:sldLayoutId id="2147483861" r:id="rId10"/>
    <p:sldLayoutId id="2147483862" r:id="rId11"/>
    <p:sldLayoutId id="2147483863" r:id="rId12"/>
    <p:sldLayoutId id="2147483864" r:id="rId13"/>
    <p:sldLayoutId id="2147483865" r:id="rId14"/>
    <p:sldLayoutId id="2147483866" r:id="rId15"/>
    <p:sldLayoutId id="2147483867"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063" rtl="0" eaLnBrk="1" latinLnBrk="0" hangingPunct="1">
        <a:spcBef>
          <a:spcPct val="0"/>
        </a:spcBef>
        <a:buNone/>
        <a:defRPr sz="35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1612" y="1295400"/>
            <a:ext cx="8913077" cy="2034182"/>
          </a:xfrm>
        </p:spPr>
        <p:txBody>
          <a:bodyPr>
            <a:normAutofit/>
          </a:bodyPr>
          <a:lstStyle/>
          <a:p>
            <a:r>
              <a:rPr lang="en-US" dirty="0"/>
              <a:t>A Career In </a:t>
            </a:r>
            <a:br>
              <a:rPr lang="en-US" dirty="0"/>
            </a:br>
            <a:r>
              <a:rPr lang="en-US" dirty="0"/>
              <a:t>Agriculture Education</a:t>
            </a:r>
          </a:p>
        </p:txBody>
      </p:sp>
      <p:sp>
        <p:nvSpPr>
          <p:cNvPr id="3" name="Subtitle 2"/>
          <p:cNvSpPr>
            <a:spLocks noGrp="1"/>
          </p:cNvSpPr>
          <p:nvPr>
            <p:ph type="subTitle" idx="1"/>
          </p:nvPr>
        </p:nvSpPr>
        <p:spPr>
          <a:xfrm>
            <a:off x="2589212" y="4191000"/>
            <a:ext cx="8913077" cy="1126283"/>
          </a:xfrm>
        </p:spPr>
        <p:txBody>
          <a:bodyPr>
            <a:normAutofit/>
          </a:bodyPr>
          <a:lstStyle/>
          <a:p>
            <a:r>
              <a:rPr lang="en-US" sz="3600" dirty="0"/>
              <a:t>Chapter 1</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2" y="381000"/>
            <a:ext cx="8909366" cy="1280890"/>
          </a:xfrm>
        </p:spPr>
        <p:txBody>
          <a:bodyPr>
            <a:normAutofit/>
          </a:bodyPr>
          <a:lstStyle/>
          <a:p>
            <a:pPr algn="ctr"/>
            <a:r>
              <a:rPr lang="en-US" dirty="0"/>
              <a:t>Roles and Responsibilities of </a:t>
            </a:r>
            <a:br>
              <a:rPr lang="en-US" dirty="0"/>
            </a:br>
            <a:r>
              <a:rPr lang="en-US" dirty="0"/>
              <a:t>Agriculture Teachers</a:t>
            </a:r>
          </a:p>
        </p:txBody>
      </p:sp>
      <p:sp>
        <p:nvSpPr>
          <p:cNvPr id="3" name="Content Placeholder 2"/>
          <p:cNvSpPr>
            <a:spLocks noGrp="1"/>
          </p:cNvSpPr>
          <p:nvPr>
            <p:ph idx="1"/>
          </p:nvPr>
        </p:nvSpPr>
        <p:spPr>
          <a:xfrm>
            <a:off x="3808412" y="1981200"/>
            <a:ext cx="5981698" cy="4648200"/>
          </a:xfrm>
        </p:spPr>
        <p:txBody>
          <a:bodyPr>
            <a:noAutofit/>
          </a:bodyPr>
          <a:lstStyle/>
          <a:p>
            <a:r>
              <a:rPr lang="en-US" sz="2300" dirty="0">
                <a:solidFill>
                  <a:schemeClr val="tx1"/>
                </a:solidFill>
              </a:rPr>
              <a:t>Being a school team member</a:t>
            </a:r>
          </a:p>
          <a:p>
            <a:r>
              <a:rPr lang="en-US" sz="2300" dirty="0">
                <a:solidFill>
                  <a:schemeClr val="tx1"/>
                </a:solidFill>
              </a:rPr>
              <a:t>Planning and developing a program</a:t>
            </a:r>
          </a:p>
          <a:p>
            <a:r>
              <a:rPr lang="en-US" sz="2300" dirty="0">
                <a:solidFill>
                  <a:schemeClr val="tx1"/>
                </a:solidFill>
              </a:rPr>
              <a:t>Preparing to teach classes</a:t>
            </a:r>
          </a:p>
          <a:p>
            <a:r>
              <a:rPr lang="en-US" sz="2300" dirty="0">
                <a:solidFill>
                  <a:schemeClr val="tx1"/>
                </a:solidFill>
              </a:rPr>
              <a:t>Delivering instructions</a:t>
            </a:r>
          </a:p>
          <a:p>
            <a:r>
              <a:rPr lang="en-US" sz="2300" dirty="0">
                <a:solidFill>
                  <a:schemeClr val="tx1"/>
                </a:solidFill>
              </a:rPr>
              <a:t>Evaluating student progress</a:t>
            </a:r>
          </a:p>
          <a:p>
            <a:r>
              <a:rPr lang="en-US" sz="2300" dirty="0">
                <a:solidFill>
                  <a:schemeClr val="tx1"/>
                </a:solidFill>
              </a:rPr>
              <a:t>Advising student organizations </a:t>
            </a:r>
          </a:p>
          <a:p>
            <a:r>
              <a:rPr lang="en-US" sz="2300" dirty="0">
                <a:solidFill>
                  <a:schemeClr val="tx1"/>
                </a:solidFill>
              </a:rPr>
              <a:t>Supervising student experiences </a:t>
            </a:r>
          </a:p>
          <a:p>
            <a:r>
              <a:rPr lang="en-US" sz="2300" dirty="0">
                <a:solidFill>
                  <a:schemeClr val="tx1"/>
                </a:solidFill>
              </a:rPr>
              <a:t>Managing resources</a:t>
            </a:r>
          </a:p>
          <a:p>
            <a:r>
              <a:rPr lang="en-US" sz="2300" dirty="0">
                <a:solidFill>
                  <a:schemeClr val="tx1"/>
                </a:solidFill>
              </a:rPr>
              <a:t>Relating to publics</a:t>
            </a:r>
          </a:p>
          <a:p>
            <a:r>
              <a:rPr lang="en-US" sz="2300" dirty="0">
                <a:solidFill>
                  <a:schemeClr val="tx1"/>
                </a:solidFill>
              </a:rPr>
              <a:t>Practicing citizenship</a:t>
            </a:r>
          </a:p>
        </p:txBody>
      </p:sp>
    </p:spTree>
    <p:extLst>
      <p:ext uri="{BB962C8B-B14F-4D97-AF65-F5344CB8AC3E}">
        <p14:creationId xmlns:p14="http://schemas.microsoft.com/office/powerpoint/2010/main" val="17144063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Teaching As A Profession</a:t>
            </a:r>
          </a:p>
        </p:txBody>
      </p:sp>
      <p:sp>
        <p:nvSpPr>
          <p:cNvPr id="3" name="Content Placeholder 2"/>
          <p:cNvSpPr>
            <a:spLocks noGrp="1"/>
          </p:cNvSpPr>
          <p:nvPr>
            <p:ph idx="1"/>
          </p:nvPr>
        </p:nvSpPr>
        <p:spPr/>
        <p:txBody>
          <a:bodyPr>
            <a:normAutofit/>
          </a:bodyPr>
          <a:lstStyle/>
          <a:p>
            <a:r>
              <a:rPr lang="en-US" dirty="0">
                <a:solidFill>
                  <a:schemeClr val="tx1"/>
                </a:solidFill>
              </a:rPr>
              <a:t>Profession</a:t>
            </a:r>
          </a:p>
          <a:p>
            <a:pPr lvl="1"/>
            <a:r>
              <a:rPr lang="en-US" dirty="0">
                <a:solidFill>
                  <a:schemeClr val="tx1"/>
                </a:solidFill>
              </a:rPr>
              <a:t>An occupation that requires a long, specific program of preparation in higher education and uses a code of ethics to guide the conduct of individuals in the profession </a:t>
            </a:r>
          </a:p>
          <a:p>
            <a:r>
              <a:rPr lang="en-US" dirty="0">
                <a:solidFill>
                  <a:schemeClr val="tx1"/>
                </a:solidFill>
              </a:rPr>
              <a:t>Professional Code of Ethics</a:t>
            </a:r>
          </a:p>
          <a:p>
            <a:pPr lvl="1"/>
            <a:r>
              <a:rPr lang="en-US" dirty="0">
                <a:solidFill>
                  <a:schemeClr val="tx1"/>
                </a:solidFill>
              </a:rPr>
              <a:t>A statement of ideals, principles, and standards related to the conduct of individuals within a profession</a:t>
            </a:r>
          </a:p>
          <a:p>
            <a:r>
              <a:rPr lang="en-US" dirty="0">
                <a:solidFill>
                  <a:schemeClr val="tx1"/>
                </a:solidFill>
              </a:rPr>
              <a:t>Creed</a:t>
            </a:r>
          </a:p>
          <a:p>
            <a:pPr lvl="1"/>
            <a:r>
              <a:rPr lang="en-US" dirty="0">
                <a:solidFill>
                  <a:schemeClr val="tx1"/>
                </a:solidFill>
              </a:rPr>
              <a:t>A statement of general beliefs of individuals in a profession or organization</a:t>
            </a:r>
          </a:p>
          <a:p>
            <a:pPr marL="0" indent="0">
              <a:buNone/>
            </a:pPr>
            <a:endParaRPr lang="en-US" dirty="0">
              <a:solidFill>
                <a:schemeClr val="tx1"/>
              </a:solidFill>
            </a:endParaRPr>
          </a:p>
        </p:txBody>
      </p:sp>
    </p:spTree>
    <p:extLst>
      <p:ext uri="{BB962C8B-B14F-4D97-AF65-F5344CB8AC3E}">
        <p14:creationId xmlns:p14="http://schemas.microsoft.com/office/powerpoint/2010/main" val="380497154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Ag Teacher’s Creed</a:t>
            </a:r>
          </a:p>
        </p:txBody>
      </p:sp>
      <p:sp>
        <p:nvSpPr>
          <p:cNvPr id="3" name="Content Placeholder 2"/>
          <p:cNvSpPr>
            <a:spLocks noGrp="1"/>
          </p:cNvSpPr>
          <p:nvPr>
            <p:ph idx="1"/>
          </p:nvPr>
        </p:nvSpPr>
        <p:spPr>
          <a:xfrm>
            <a:off x="2436812" y="1676400"/>
            <a:ext cx="9738702" cy="4953000"/>
          </a:xfrm>
        </p:spPr>
        <p:txBody>
          <a:bodyPr>
            <a:normAutofit/>
          </a:bodyPr>
          <a:lstStyle/>
          <a:p>
            <a:r>
              <a:rPr lang="en-US" dirty="0">
                <a:solidFill>
                  <a:schemeClr val="tx1"/>
                </a:solidFill>
              </a:rPr>
              <a:t>I am an agricultural educator by choice and not by chance.</a:t>
            </a:r>
          </a:p>
          <a:p>
            <a:r>
              <a:rPr lang="en-US" dirty="0">
                <a:solidFill>
                  <a:schemeClr val="tx1"/>
                </a:solidFill>
              </a:rPr>
              <a:t>I believe in American agriculture; I dedicate my life to its development and the advancement of its people.</a:t>
            </a:r>
          </a:p>
          <a:p>
            <a:r>
              <a:rPr lang="en-US" dirty="0">
                <a:solidFill>
                  <a:schemeClr val="tx1"/>
                </a:solidFill>
              </a:rPr>
              <a:t>I will strive to set before my students by my deeds and actions the highest standards of citizenship for the community, state and nation.</a:t>
            </a:r>
          </a:p>
          <a:p>
            <a:r>
              <a:rPr lang="en-US" dirty="0">
                <a:solidFill>
                  <a:schemeClr val="tx1"/>
                </a:solidFill>
              </a:rPr>
              <a:t>I will endeavor to develop professionally through study, travel and exploration.</a:t>
            </a:r>
          </a:p>
          <a:p>
            <a:r>
              <a:rPr lang="en-US" dirty="0">
                <a:solidFill>
                  <a:schemeClr val="tx1"/>
                </a:solidFill>
              </a:rPr>
              <a:t>I will not knowingly wrong my fellow teachers. I will defend them as far as honesty will permit.</a:t>
            </a:r>
          </a:p>
          <a:p>
            <a:r>
              <a:rPr lang="en-US" dirty="0">
                <a:solidFill>
                  <a:schemeClr val="tx1"/>
                </a:solidFill>
              </a:rPr>
              <a:t>I will work for the advancement of agricultural education and I will defend it in my community, state and nation.</a:t>
            </a:r>
          </a:p>
          <a:p>
            <a:r>
              <a:rPr lang="en-US" dirty="0">
                <a:solidFill>
                  <a:schemeClr val="tx1"/>
                </a:solidFill>
              </a:rPr>
              <a:t>I realize that I am a part of the school system. I will work in harmony with school authorities and other teachers of the school.</a:t>
            </a:r>
          </a:p>
          <a:p>
            <a:r>
              <a:rPr lang="en-US" dirty="0">
                <a:solidFill>
                  <a:schemeClr val="tx1"/>
                </a:solidFill>
              </a:rPr>
              <a:t>My love for youth will spur me on to impart something from my life that will help make for each of my students a full and happy future.</a:t>
            </a:r>
          </a:p>
          <a:p>
            <a:endParaRPr lang="en-US" dirty="0">
              <a:solidFill>
                <a:schemeClr val="tx1"/>
              </a:solidFill>
            </a:endParaRPr>
          </a:p>
        </p:txBody>
      </p:sp>
    </p:spTree>
    <p:extLst>
      <p:ext uri="{BB962C8B-B14F-4D97-AF65-F5344CB8AC3E}">
        <p14:creationId xmlns:p14="http://schemas.microsoft.com/office/powerpoint/2010/main" val="231780705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Professional Status</a:t>
            </a:r>
          </a:p>
        </p:txBody>
      </p:sp>
      <p:sp>
        <p:nvSpPr>
          <p:cNvPr id="3" name="Content Placeholder 2"/>
          <p:cNvSpPr>
            <a:spLocks noGrp="1"/>
          </p:cNvSpPr>
          <p:nvPr>
            <p:ph idx="1"/>
          </p:nvPr>
        </p:nvSpPr>
        <p:spPr>
          <a:xfrm>
            <a:off x="2894012" y="1943100"/>
            <a:ext cx="3048674" cy="1752600"/>
          </a:xfrm>
        </p:spPr>
        <p:txBody>
          <a:bodyPr/>
          <a:lstStyle/>
          <a:p>
            <a:r>
              <a:rPr lang="en-US" dirty="0">
                <a:solidFill>
                  <a:schemeClr val="tx1"/>
                </a:solidFill>
              </a:rPr>
              <a:t>Preparation</a:t>
            </a:r>
          </a:p>
          <a:p>
            <a:r>
              <a:rPr lang="en-US" dirty="0">
                <a:solidFill>
                  <a:schemeClr val="tx1"/>
                </a:solidFill>
              </a:rPr>
              <a:t>Participation </a:t>
            </a:r>
          </a:p>
          <a:p>
            <a:r>
              <a:rPr lang="en-US" dirty="0">
                <a:solidFill>
                  <a:schemeClr val="tx1"/>
                </a:solidFill>
              </a:rPr>
              <a:t>Continuing education</a:t>
            </a:r>
          </a:p>
          <a:p>
            <a:r>
              <a:rPr lang="en-US" dirty="0" err="1">
                <a:solidFill>
                  <a:schemeClr val="tx1"/>
                </a:solidFill>
              </a:rPr>
              <a:t>Deameanor</a:t>
            </a:r>
            <a:endParaRPr lang="en-US" dirty="0">
              <a:solidFill>
                <a:schemeClr val="tx1"/>
              </a:solidFill>
            </a:endParaRPr>
          </a:p>
        </p:txBody>
      </p:sp>
    </p:spTree>
    <p:extLst>
      <p:ext uri="{BB962C8B-B14F-4D97-AF65-F5344CB8AC3E}">
        <p14:creationId xmlns:p14="http://schemas.microsoft.com/office/powerpoint/2010/main" val="39053680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School Community</a:t>
            </a:r>
          </a:p>
        </p:txBody>
      </p:sp>
      <p:sp>
        <p:nvSpPr>
          <p:cNvPr id="3" name="Content Placeholder 2"/>
          <p:cNvSpPr>
            <a:spLocks noGrp="1"/>
          </p:cNvSpPr>
          <p:nvPr>
            <p:ph idx="1"/>
          </p:nvPr>
        </p:nvSpPr>
        <p:spPr>
          <a:xfrm>
            <a:off x="2665412" y="1600200"/>
            <a:ext cx="8915400" cy="4876800"/>
          </a:xfrm>
        </p:spPr>
        <p:txBody>
          <a:bodyPr/>
          <a:lstStyle/>
          <a:p>
            <a:r>
              <a:rPr lang="en-US" dirty="0">
                <a:solidFill>
                  <a:schemeClr val="tx1"/>
                </a:solidFill>
              </a:rPr>
              <a:t>Agriculture education is part of a larger school community. It is not carried out in isolation from other classes, teachers, and students. A school community performs best when all members work together as a team to attain student achievement goals. </a:t>
            </a:r>
          </a:p>
          <a:p>
            <a:endParaRPr lang="en-US" dirty="0">
              <a:solidFill>
                <a:schemeClr val="tx1"/>
              </a:solidFill>
            </a:endParaRPr>
          </a:p>
          <a:p>
            <a:pPr marL="0" indent="0">
              <a:buNone/>
            </a:pPr>
            <a:endParaRPr lang="en-US" dirty="0">
              <a:solidFill>
                <a:schemeClr val="tx1"/>
              </a:solidFill>
            </a:endParaRPr>
          </a:p>
          <a:p>
            <a:r>
              <a:rPr lang="en-US" dirty="0">
                <a:solidFill>
                  <a:schemeClr val="tx1"/>
                </a:solidFill>
              </a:rPr>
              <a:t>Being supportive of the entire school program helps build support for agriculture education. School personnel, as well as community stakeholders, appreciate an agriculture teacher who embraces all aspects of the school community, including extracurricular activities. </a:t>
            </a:r>
          </a:p>
        </p:txBody>
      </p:sp>
    </p:spTree>
    <p:extLst>
      <p:ext uri="{BB962C8B-B14F-4D97-AF65-F5344CB8AC3E}">
        <p14:creationId xmlns:p14="http://schemas.microsoft.com/office/powerpoint/2010/main" val="4270477564"/>
      </p:ext>
    </p:extLst>
  </p:cSld>
  <p:clrMapOvr>
    <a:masterClrMapping/>
  </p:clrMapOvr>
  <p:transition spd="slow">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32212" y="1066800"/>
            <a:ext cx="4800600" cy="2419124"/>
          </a:xfrm>
          <a:prstGeom prst="rect">
            <a:avLst/>
          </a:prstGeom>
          <a:noFill/>
        </p:spPr>
        <p:txBody>
          <a:bodyPr wrap="square" rtlCol="0">
            <a:spAutoFit/>
          </a:bodyPr>
          <a:lstStyle/>
          <a:p>
            <a:pPr algn="ctr">
              <a:lnSpc>
                <a:spcPct val="90000"/>
              </a:lnSpc>
            </a:pPr>
            <a:r>
              <a:rPr lang="en-US" sz="2400" b="1" i="1" dirty="0"/>
              <a:t>Thank you </a:t>
            </a:r>
          </a:p>
          <a:p>
            <a:pPr algn="ctr">
              <a:lnSpc>
                <a:spcPct val="90000"/>
              </a:lnSpc>
            </a:pPr>
            <a:endParaRPr lang="en-US" sz="2400" b="1" i="1" dirty="0"/>
          </a:p>
          <a:p>
            <a:pPr algn="ctr">
              <a:lnSpc>
                <a:spcPct val="90000"/>
              </a:lnSpc>
            </a:pPr>
            <a:r>
              <a:rPr lang="en-US" sz="2400" b="1" i="1" dirty="0"/>
              <a:t>Dulce De Los Santos</a:t>
            </a:r>
          </a:p>
          <a:p>
            <a:pPr algn="ctr">
              <a:lnSpc>
                <a:spcPct val="90000"/>
              </a:lnSpc>
            </a:pPr>
            <a:r>
              <a:rPr lang="en-US" sz="2400" b="1" i="1" dirty="0"/>
              <a:t> </a:t>
            </a:r>
          </a:p>
          <a:p>
            <a:pPr algn="ctr">
              <a:lnSpc>
                <a:spcPct val="90000"/>
              </a:lnSpc>
            </a:pPr>
            <a:r>
              <a:rPr lang="en-US" sz="2400" b="1" i="1" dirty="0"/>
              <a:t>&amp; </a:t>
            </a:r>
          </a:p>
          <a:p>
            <a:pPr algn="ctr">
              <a:lnSpc>
                <a:spcPct val="90000"/>
              </a:lnSpc>
            </a:pPr>
            <a:endParaRPr lang="en-US" sz="2400" b="1" i="1" dirty="0"/>
          </a:p>
          <a:p>
            <a:pPr algn="ctr">
              <a:lnSpc>
                <a:spcPct val="90000"/>
              </a:lnSpc>
            </a:pPr>
            <a:r>
              <a:rPr lang="en-US" sz="2400" b="1" i="1" dirty="0"/>
              <a:t>Eutimio Alaniz Jr.</a:t>
            </a:r>
          </a:p>
        </p:txBody>
      </p:sp>
    </p:spTree>
    <p:extLst>
      <p:ext uri="{BB962C8B-B14F-4D97-AF65-F5344CB8AC3E}">
        <p14:creationId xmlns:p14="http://schemas.microsoft.com/office/powerpoint/2010/main" val="21493894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Chapter Objectives:</a:t>
            </a:r>
          </a:p>
        </p:txBody>
      </p:sp>
      <p:sp>
        <p:nvSpPr>
          <p:cNvPr id="14" name="Content Placeholder 13"/>
          <p:cNvSpPr>
            <a:spLocks noGrp="1"/>
          </p:cNvSpPr>
          <p:nvPr>
            <p:ph idx="1"/>
          </p:nvPr>
        </p:nvSpPr>
        <p:spPr/>
        <p:txBody>
          <a:bodyPr/>
          <a:lstStyle/>
          <a:p>
            <a:r>
              <a:rPr lang="en-US" dirty="0">
                <a:solidFill>
                  <a:schemeClr val="tx1"/>
                </a:solidFill>
              </a:rPr>
              <a:t>Define Agriculture Education and discuss its scope</a:t>
            </a:r>
          </a:p>
          <a:p>
            <a:r>
              <a:rPr lang="en-US" dirty="0">
                <a:solidFill>
                  <a:schemeClr val="tx1"/>
                </a:solidFill>
              </a:rPr>
              <a:t>Describe the meaning and importance of teaching</a:t>
            </a:r>
          </a:p>
          <a:p>
            <a:r>
              <a:rPr lang="en-US" dirty="0">
                <a:solidFill>
                  <a:schemeClr val="tx1"/>
                </a:solidFill>
              </a:rPr>
              <a:t>Identify the roles and responsibilities of agriculture teachers</a:t>
            </a:r>
          </a:p>
          <a:p>
            <a:r>
              <a:rPr lang="en-US" dirty="0">
                <a:solidFill>
                  <a:schemeClr val="tx1"/>
                </a:solidFill>
              </a:rPr>
              <a:t>Explain teaching as a profession</a:t>
            </a:r>
          </a:p>
          <a:p>
            <a:pPr lvl="1"/>
            <a:r>
              <a:rPr lang="en-US" dirty="0">
                <a:solidFill>
                  <a:schemeClr val="tx1"/>
                </a:solidFill>
              </a:rPr>
              <a:t>Including professionalism and the role of ethics</a:t>
            </a:r>
          </a:p>
          <a:p>
            <a:pPr lvl="0"/>
            <a:r>
              <a:rPr lang="en-US" dirty="0">
                <a:solidFill>
                  <a:schemeClr val="tx1"/>
                </a:solidFill>
              </a:rPr>
              <a:t>Relate teaching agriculture to the total school community</a:t>
            </a:r>
          </a:p>
          <a:p>
            <a:pPr lvl="1"/>
            <a:endParaRPr lang="en-US" dirty="0">
              <a:solidFill>
                <a:schemeClr val="tx1"/>
              </a:solidFill>
            </a:endParaRPr>
          </a:p>
          <a:p>
            <a:pPr lvl="1"/>
            <a:endParaRPr lang="en-US" dirty="0">
              <a:solidFill>
                <a:schemeClr val="tx1"/>
              </a:solidFill>
            </a:endParaRP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Agriculture Education</a:t>
            </a:r>
          </a:p>
        </p:txBody>
      </p:sp>
      <p:sp>
        <p:nvSpPr>
          <p:cNvPr id="3" name="Content Placeholder 2"/>
          <p:cNvSpPr>
            <a:spLocks noGrp="1"/>
          </p:cNvSpPr>
          <p:nvPr>
            <p:ph idx="1"/>
          </p:nvPr>
        </p:nvSpPr>
        <p:spPr/>
        <p:txBody>
          <a:bodyPr>
            <a:normAutofit lnSpcReduction="10000"/>
          </a:bodyPr>
          <a:lstStyle/>
          <a:p>
            <a:r>
              <a:rPr lang="en-US" dirty="0">
                <a:solidFill>
                  <a:schemeClr val="tx1"/>
                </a:solidFill>
              </a:rPr>
              <a:t>Agriculture education is a program of instruction in and about agriculture and related subjects.</a:t>
            </a:r>
          </a:p>
          <a:p>
            <a:pPr lvl="1"/>
            <a:r>
              <a:rPr lang="en-US" dirty="0">
                <a:solidFill>
                  <a:schemeClr val="tx1"/>
                </a:solidFill>
              </a:rPr>
              <a:t>Most commonly offered in secondary schools of the United States</a:t>
            </a:r>
          </a:p>
          <a:p>
            <a:pPr lvl="1"/>
            <a:r>
              <a:rPr lang="en-US" dirty="0">
                <a:solidFill>
                  <a:schemeClr val="tx1"/>
                </a:solidFill>
              </a:rPr>
              <a:t>Some elementary and middle schools  and some postsecondary institutes/community colleges also offer it</a:t>
            </a:r>
          </a:p>
          <a:p>
            <a:pPr lvl="1"/>
            <a:endParaRPr lang="en-US" sz="1200" dirty="0">
              <a:solidFill>
                <a:schemeClr val="tx1"/>
              </a:solidFill>
            </a:endParaRPr>
          </a:p>
          <a:p>
            <a:pPr lvl="0"/>
            <a:r>
              <a:rPr lang="en-US" dirty="0">
                <a:solidFill>
                  <a:schemeClr val="tx1"/>
                </a:solidFill>
              </a:rPr>
              <a:t>Subjects can include:</a:t>
            </a:r>
          </a:p>
          <a:p>
            <a:pPr lvl="1"/>
            <a:r>
              <a:rPr lang="en-US" dirty="0">
                <a:solidFill>
                  <a:schemeClr val="tx1"/>
                </a:solidFill>
              </a:rPr>
              <a:t>Plant Production 				- Animal Production</a:t>
            </a:r>
          </a:p>
          <a:p>
            <a:pPr lvl="1"/>
            <a:r>
              <a:rPr lang="en-US" dirty="0">
                <a:solidFill>
                  <a:schemeClr val="tx1"/>
                </a:solidFill>
              </a:rPr>
              <a:t>Biological and Physical Sciences		- Horticulture</a:t>
            </a:r>
          </a:p>
          <a:p>
            <a:pPr lvl="1"/>
            <a:r>
              <a:rPr lang="en-US" dirty="0">
                <a:solidFill>
                  <a:schemeClr val="tx1"/>
                </a:solidFill>
              </a:rPr>
              <a:t>Natural Resources &amp; Environmental Tech.	- Mechanics</a:t>
            </a:r>
          </a:p>
          <a:p>
            <a:pPr lvl="1"/>
            <a:r>
              <a:rPr lang="en-US" dirty="0">
                <a:solidFill>
                  <a:schemeClr val="tx1"/>
                </a:solidFill>
              </a:rPr>
              <a:t>Forestry 					- Food Production/Distribution</a:t>
            </a:r>
          </a:p>
        </p:txBody>
      </p:sp>
    </p:spTree>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427038"/>
            <a:ext cx="9143998" cy="1020762"/>
          </a:xfrm>
        </p:spPr>
        <p:txBody>
          <a:bodyPr>
            <a:normAutofit fontScale="90000"/>
          </a:bodyPr>
          <a:lstStyle/>
          <a:p>
            <a:r>
              <a:rPr lang="en-US" dirty="0"/>
              <a:t>Career Cluster in </a:t>
            </a:r>
            <a:br>
              <a:rPr lang="en-US" dirty="0"/>
            </a:br>
            <a:r>
              <a:rPr lang="en-US" dirty="0"/>
              <a:t>Agriculture, Food, and Natural Resources</a:t>
            </a:r>
          </a:p>
        </p:txBody>
      </p:sp>
      <p:sp>
        <p:nvSpPr>
          <p:cNvPr id="5" name="Content Placeholder 4"/>
          <p:cNvSpPr>
            <a:spLocks noGrp="1"/>
          </p:cNvSpPr>
          <p:nvPr>
            <p:ph sz="half" idx="1"/>
          </p:nvPr>
        </p:nvSpPr>
        <p:spPr>
          <a:xfrm>
            <a:off x="2132012" y="2740864"/>
            <a:ext cx="4419599" cy="3657600"/>
          </a:xfrm>
        </p:spPr>
        <p:txBody>
          <a:bodyPr>
            <a:normAutofit/>
          </a:bodyPr>
          <a:lstStyle/>
          <a:p>
            <a:r>
              <a:rPr lang="en-US" dirty="0">
                <a:solidFill>
                  <a:schemeClr val="tx1"/>
                </a:solidFill>
              </a:rPr>
              <a:t>Careers and instructional areas associated with:</a:t>
            </a:r>
          </a:p>
          <a:p>
            <a:pPr lvl="1"/>
            <a:r>
              <a:rPr lang="en-US" dirty="0">
                <a:solidFill>
                  <a:schemeClr val="tx1"/>
                </a:solidFill>
              </a:rPr>
              <a:t>Production</a:t>
            </a:r>
          </a:p>
          <a:p>
            <a:pPr lvl="1"/>
            <a:r>
              <a:rPr lang="en-US" dirty="0">
                <a:solidFill>
                  <a:schemeClr val="tx1"/>
                </a:solidFill>
              </a:rPr>
              <a:t>Processing </a:t>
            </a:r>
          </a:p>
          <a:p>
            <a:pPr lvl="1"/>
            <a:r>
              <a:rPr lang="en-US" dirty="0">
                <a:solidFill>
                  <a:schemeClr val="tx1"/>
                </a:solidFill>
              </a:rPr>
              <a:t>Marketing </a:t>
            </a:r>
          </a:p>
          <a:p>
            <a:pPr lvl="1"/>
            <a:r>
              <a:rPr lang="en-US" dirty="0">
                <a:solidFill>
                  <a:schemeClr val="tx1"/>
                </a:solidFill>
              </a:rPr>
              <a:t>Distribution </a:t>
            </a:r>
          </a:p>
          <a:p>
            <a:pPr lvl="1"/>
            <a:r>
              <a:rPr lang="en-US" dirty="0">
                <a:solidFill>
                  <a:schemeClr val="tx1"/>
                </a:solidFill>
              </a:rPr>
              <a:t>Financing </a:t>
            </a:r>
          </a:p>
          <a:p>
            <a:pPr lvl="1"/>
            <a:r>
              <a:rPr lang="en-US" dirty="0">
                <a:solidFill>
                  <a:schemeClr val="tx1"/>
                </a:solidFill>
              </a:rPr>
              <a:t>Development </a:t>
            </a:r>
          </a:p>
        </p:txBody>
      </p:sp>
      <p:sp>
        <p:nvSpPr>
          <p:cNvPr id="6" name="Content Placeholder 5"/>
          <p:cNvSpPr>
            <a:spLocks noGrp="1"/>
          </p:cNvSpPr>
          <p:nvPr>
            <p:ph sz="half" idx="2"/>
          </p:nvPr>
        </p:nvSpPr>
        <p:spPr>
          <a:xfrm>
            <a:off x="7161212" y="2740864"/>
            <a:ext cx="4419598" cy="3657600"/>
          </a:xfrm>
        </p:spPr>
        <p:txBody>
          <a:bodyPr>
            <a:normAutofit/>
          </a:bodyPr>
          <a:lstStyle/>
          <a:p>
            <a:pPr lvl="0"/>
            <a:r>
              <a:rPr lang="en-US" dirty="0">
                <a:solidFill>
                  <a:schemeClr val="tx1"/>
                </a:solidFill>
              </a:rPr>
              <a:t>Agriculture Commodities and Resources such as:</a:t>
            </a:r>
          </a:p>
          <a:p>
            <a:pPr lvl="1"/>
            <a:r>
              <a:rPr lang="en-US" dirty="0">
                <a:solidFill>
                  <a:schemeClr val="tx1"/>
                </a:solidFill>
              </a:rPr>
              <a:t>Food</a:t>
            </a:r>
          </a:p>
          <a:p>
            <a:pPr lvl="1"/>
            <a:r>
              <a:rPr lang="en-US" dirty="0">
                <a:solidFill>
                  <a:schemeClr val="tx1"/>
                </a:solidFill>
              </a:rPr>
              <a:t>Fiber</a:t>
            </a:r>
          </a:p>
          <a:p>
            <a:pPr lvl="1"/>
            <a:r>
              <a:rPr lang="en-US" dirty="0">
                <a:solidFill>
                  <a:schemeClr val="tx1"/>
                </a:solidFill>
              </a:rPr>
              <a:t>Wood products</a:t>
            </a:r>
          </a:p>
          <a:p>
            <a:pPr lvl="1"/>
            <a:r>
              <a:rPr lang="en-US" dirty="0">
                <a:solidFill>
                  <a:schemeClr val="tx1"/>
                </a:solidFill>
              </a:rPr>
              <a:t>Natural resources</a:t>
            </a:r>
          </a:p>
          <a:p>
            <a:pPr lvl="1"/>
            <a:r>
              <a:rPr lang="en-US" dirty="0">
                <a:solidFill>
                  <a:schemeClr val="tx1"/>
                </a:solidFill>
              </a:rPr>
              <a:t>Plant products and resources</a:t>
            </a:r>
          </a:p>
          <a:p>
            <a:pPr lvl="1"/>
            <a:r>
              <a:rPr lang="en-US" dirty="0">
                <a:solidFill>
                  <a:schemeClr val="tx1"/>
                </a:solidFill>
              </a:rPr>
              <a:t>Animal products and resources</a:t>
            </a:r>
          </a:p>
        </p:txBody>
      </p:sp>
      <p:sp>
        <p:nvSpPr>
          <p:cNvPr id="8" name="Title 1"/>
          <p:cNvSpPr txBox="1">
            <a:spLocks/>
          </p:cNvSpPr>
          <p:nvPr/>
        </p:nvSpPr>
        <p:spPr>
          <a:xfrm>
            <a:off x="2132012" y="1981200"/>
            <a:ext cx="9143998" cy="83352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marL="274320" lvl="0" indent="-274320" algn="ctr">
              <a:spcBef>
                <a:spcPts val="1800"/>
              </a:spcBef>
              <a:buSzPct val="100000"/>
              <a:buFont typeface="Arial" pitchFamily="34" charset="0"/>
              <a:buChar char="▪"/>
            </a:pPr>
            <a:r>
              <a:rPr lang="en-US" sz="2400" dirty="0"/>
              <a:t>The </a:t>
            </a:r>
            <a:r>
              <a:rPr lang="en-US" sz="2400" dirty="0">
                <a:latin typeface="Corbel"/>
                <a:ea typeface="+mn-ea"/>
                <a:cs typeface="+mn-cs"/>
              </a:rPr>
              <a:t>National Association of State Directors of Career Technical Education Consortium has identified 16 career clusters</a:t>
            </a:r>
          </a:p>
          <a:p>
            <a:pPr algn="ctr"/>
            <a:endParaRPr lang="en-US" dirty="0"/>
          </a:p>
        </p:txBody>
      </p:sp>
    </p:spTree>
    <p:extLst>
      <p:ext uri="{BB962C8B-B14F-4D97-AF65-F5344CB8AC3E}">
        <p14:creationId xmlns:p14="http://schemas.microsoft.com/office/powerpoint/2010/main" val="223730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4012" y="381000"/>
            <a:ext cx="8909366" cy="1280890"/>
          </a:xfrm>
        </p:spPr>
        <p:txBody>
          <a:bodyPr>
            <a:normAutofit/>
          </a:bodyPr>
          <a:lstStyle/>
          <a:p>
            <a:r>
              <a:rPr lang="en-US" dirty="0"/>
              <a:t>Agriculture, Food and Natural Resources </a:t>
            </a:r>
          </a:p>
        </p:txBody>
      </p:sp>
      <p:sp>
        <p:nvSpPr>
          <p:cNvPr id="3" name="Content Placeholder 2"/>
          <p:cNvSpPr>
            <a:spLocks noGrp="1"/>
          </p:cNvSpPr>
          <p:nvPr>
            <p:ph idx="1"/>
          </p:nvPr>
        </p:nvSpPr>
        <p:spPr>
          <a:xfrm>
            <a:off x="2587625" y="1752600"/>
            <a:ext cx="9601200" cy="4953000"/>
          </a:xfrm>
        </p:spPr>
        <p:txBody>
          <a:bodyPr>
            <a:normAutofit fontScale="70000" lnSpcReduction="20000"/>
          </a:bodyPr>
          <a:lstStyle/>
          <a:p>
            <a:r>
              <a:rPr lang="en-US" sz="2300" dirty="0">
                <a:solidFill>
                  <a:schemeClr val="tx1"/>
                </a:solidFill>
              </a:rPr>
              <a:t>Plant Systems</a:t>
            </a:r>
          </a:p>
          <a:p>
            <a:pPr lvl="1"/>
            <a:r>
              <a:rPr lang="en-US" sz="2300" dirty="0">
                <a:solidFill>
                  <a:schemeClr val="tx1"/>
                </a:solidFill>
              </a:rPr>
              <a:t>Agronomy, horticulture, forestry, turf, viticulture, and soils</a:t>
            </a:r>
          </a:p>
          <a:p>
            <a:pPr>
              <a:buFont typeface="Wingdings" panose="05000000000000000000" pitchFamily="2" charset="2"/>
              <a:buChar char="§"/>
            </a:pPr>
            <a:r>
              <a:rPr lang="en-US" sz="2300" dirty="0">
                <a:solidFill>
                  <a:schemeClr val="tx1"/>
                </a:solidFill>
              </a:rPr>
              <a:t>Animal Systems</a:t>
            </a:r>
          </a:p>
          <a:p>
            <a:pPr lvl="1">
              <a:buFont typeface="Corbel" panose="020B0503020204020204" pitchFamily="34" charset="0"/>
              <a:buChar char="–"/>
            </a:pPr>
            <a:r>
              <a:rPr lang="en-US" sz="2300" dirty="0">
                <a:solidFill>
                  <a:schemeClr val="tx1"/>
                </a:solidFill>
              </a:rPr>
              <a:t>Large and small animals, wildlife animals, research animals and others</a:t>
            </a:r>
          </a:p>
          <a:p>
            <a:pPr>
              <a:buFont typeface="Wingdings" panose="05000000000000000000" pitchFamily="2" charset="2"/>
              <a:buChar char="§"/>
            </a:pPr>
            <a:r>
              <a:rPr lang="en-US" sz="2300" dirty="0">
                <a:solidFill>
                  <a:schemeClr val="tx1"/>
                </a:solidFill>
              </a:rPr>
              <a:t>Power, Structural and Technical Systems</a:t>
            </a:r>
          </a:p>
          <a:p>
            <a:pPr lvl="1">
              <a:buFont typeface="Corbel" panose="020B0503020204020204" pitchFamily="34" charset="0"/>
              <a:buChar char="–"/>
            </a:pPr>
            <a:r>
              <a:rPr lang="en-US" sz="2300" dirty="0">
                <a:solidFill>
                  <a:schemeClr val="tx1"/>
                </a:solidFill>
              </a:rPr>
              <a:t>Power, structures, controls, hydraulics, electronics, pneumatics and the like</a:t>
            </a:r>
          </a:p>
          <a:p>
            <a:pPr>
              <a:buFont typeface="Wingdings" panose="05000000000000000000" pitchFamily="2" charset="2"/>
              <a:buChar char="§"/>
            </a:pPr>
            <a:r>
              <a:rPr lang="en-US" sz="2300" dirty="0">
                <a:solidFill>
                  <a:schemeClr val="tx1"/>
                </a:solidFill>
              </a:rPr>
              <a:t>Natural Resources Systems</a:t>
            </a:r>
          </a:p>
          <a:p>
            <a:pPr lvl="1">
              <a:buFont typeface="Corbel" panose="020B0503020204020204" pitchFamily="34" charset="0"/>
              <a:buChar char="–"/>
            </a:pPr>
            <a:r>
              <a:rPr lang="en-US" sz="2300" dirty="0">
                <a:solidFill>
                  <a:schemeClr val="tx1"/>
                </a:solidFill>
              </a:rPr>
              <a:t>Habitat conservation, mining, fisheries, soil conservation, etc. </a:t>
            </a:r>
          </a:p>
          <a:p>
            <a:pPr>
              <a:buFont typeface="Wingdings" panose="05000000000000000000" pitchFamily="2" charset="2"/>
              <a:buChar char="§"/>
            </a:pPr>
            <a:r>
              <a:rPr lang="en-US" sz="2300" dirty="0">
                <a:solidFill>
                  <a:schemeClr val="tx1"/>
                </a:solidFill>
              </a:rPr>
              <a:t>Environmental Service Systems</a:t>
            </a:r>
          </a:p>
          <a:p>
            <a:pPr lvl="1">
              <a:buFont typeface="Corbel" panose="020B0503020204020204" pitchFamily="34" charset="0"/>
              <a:buChar char="–"/>
            </a:pPr>
            <a:r>
              <a:rPr lang="en-US" sz="2300" dirty="0">
                <a:solidFill>
                  <a:schemeClr val="tx1"/>
                </a:solidFill>
              </a:rPr>
              <a:t>Water and air quality, solid waste management, pollution prevention, hazardous waste management, sanitation and the like</a:t>
            </a:r>
          </a:p>
          <a:p>
            <a:pPr>
              <a:buFont typeface="Wingdings" panose="05000000000000000000" pitchFamily="2" charset="2"/>
              <a:buChar char="§"/>
            </a:pPr>
            <a:r>
              <a:rPr lang="en-US" sz="2300" dirty="0">
                <a:solidFill>
                  <a:schemeClr val="tx1"/>
                </a:solidFill>
              </a:rPr>
              <a:t>Agribusiness Systems</a:t>
            </a:r>
          </a:p>
          <a:p>
            <a:pPr lvl="1">
              <a:buFont typeface="Corbel" panose="020B0503020204020204" pitchFamily="34" charset="0"/>
              <a:buChar char="–"/>
            </a:pPr>
            <a:r>
              <a:rPr lang="en-US" sz="2300" dirty="0">
                <a:solidFill>
                  <a:schemeClr val="tx1"/>
                </a:solidFill>
              </a:rPr>
              <a:t>Agriculture sales and service, entrepreneurship, management and the like</a:t>
            </a:r>
          </a:p>
          <a:p>
            <a:pPr>
              <a:buFont typeface="Wingdings" panose="05000000000000000000" pitchFamily="2" charset="2"/>
              <a:buChar char="§"/>
            </a:pPr>
            <a:r>
              <a:rPr lang="en-US" sz="2300" dirty="0">
                <a:solidFill>
                  <a:schemeClr val="tx1"/>
                </a:solidFill>
              </a:rPr>
              <a:t>Food Products and Processing Systems</a:t>
            </a:r>
          </a:p>
          <a:p>
            <a:pPr lvl="1">
              <a:buFont typeface="Corbel" panose="020B0503020204020204" pitchFamily="34" charset="0"/>
              <a:buChar char="–"/>
            </a:pPr>
            <a:r>
              <a:rPr lang="en-US" sz="2300" dirty="0">
                <a:solidFill>
                  <a:schemeClr val="tx1"/>
                </a:solidFill>
              </a:rPr>
              <a:t>Processing, preserving, packaging, and distributing foods.</a:t>
            </a:r>
          </a:p>
          <a:p>
            <a:pPr marL="0" indent="0">
              <a:buNone/>
            </a:pPr>
            <a:endParaRPr lang="en-US" dirty="0">
              <a:solidFill>
                <a:schemeClr val="tx1"/>
              </a:solidFill>
            </a:endParaRPr>
          </a:p>
        </p:txBody>
      </p: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Teachers, Students and Programs</a:t>
            </a:r>
          </a:p>
        </p:txBody>
      </p:sp>
      <p:sp>
        <p:nvSpPr>
          <p:cNvPr id="4" name="Content Placeholder 3"/>
          <p:cNvSpPr>
            <a:spLocks noGrp="1"/>
          </p:cNvSpPr>
          <p:nvPr>
            <p:ph idx="1"/>
          </p:nvPr>
        </p:nvSpPr>
        <p:spPr>
          <a:xfrm>
            <a:off x="2360632" y="1905000"/>
            <a:ext cx="9372602" cy="4572000"/>
          </a:xfrm>
        </p:spPr>
        <p:txBody>
          <a:bodyPr>
            <a:normAutofit/>
          </a:bodyPr>
          <a:lstStyle/>
          <a:p>
            <a:r>
              <a:rPr lang="en-US" dirty="0">
                <a:solidFill>
                  <a:schemeClr val="tx1"/>
                </a:solidFill>
              </a:rPr>
              <a:t>Since 1994, a national study of agriculture education has been completed every five years</a:t>
            </a:r>
          </a:p>
          <a:p>
            <a:pPr lvl="1"/>
            <a:r>
              <a:rPr lang="en-US" dirty="0">
                <a:solidFill>
                  <a:schemeClr val="tx1"/>
                </a:solidFill>
              </a:rPr>
              <a:t>Provided considerable insight into agriculture education programs, students, and teachers</a:t>
            </a:r>
          </a:p>
          <a:p>
            <a:r>
              <a:rPr lang="en-US" dirty="0">
                <a:solidFill>
                  <a:schemeClr val="tx1"/>
                </a:solidFill>
              </a:rPr>
              <a:t>In 2004, 1, 098, 233 secondary students were enrolled in agriculture education classes offered by </a:t>
            </a:r>
          </a:p>
          <a:p>
            <a:pPr lvl="1"/>
            <a:r>
              <a:rPr lang="en-US" dirty="0">
                <a:solidFill>
                  <a:schemeClr val="tx1"/>
                </a:solidFill>
              </a:rPr>
              <a:t>10,711 teachers in</a:t>
            </a:r>
          </a:p>
          <a:p>
            <a:pPr lvl="1"/>
            <a:r>
              <a:rPr lang="en-US" dirty="0">
                <a:solidFill>
                  <a:schemeClr val="tx1"/>
                </a:solidFill>
              </a:rPr>
              <a:t>7262 schools</a:t>
            </a:r>
          </a:p>
          <a:p>
            <a:r>
              <a:rPr lang="en-US" dirty="0">
                <a:solidFill>
                  <a:schemeClr val="tx1"/>
                </a:solidFill>
              </a:rPr>
              <a:t>Enrollment per teachers has INCREASED in the last decade as funding to support instruction has DECLINED.</a:t>
            </a:r>
          </a:p>
          <a:p>
            <a:r>
              <a:rPr lang="en-US" dirty="0">
                <a:solidFill>
                  <a:schemeClr val="tx1"/>
                </a:solidFill>
              </a:rPr>
              <a:t>Greater number of students take ag classes in schools with alternative scheduling. Further, the number of students per teacher is greater in schools with alternative scheduling. </a:t>
            </a:r>
          </a:p>
        </p:txBody>
      </p:sp>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4413" y="337780"/>
            <a:ext cx="8909366" cy="1280890"/>
          </a:xfrm>
        </p:spPr>
        <p:txBody>
          <a:bodyPr>
            <a:normAutofit/>
          </a:bodyPr>
          <a:lstStyle/>
          <a:p>
            <a:r>
              <a:rPr lang="en-US" dirty="0"/>
              <a:t>Selected Findings of A National Study of Agriculture Education</a:t>
            </a:r>
          </a:p>
        </p:txBody>
      </p:sp>
      <p:sp>
        <p:nvSpPr>
          <p:cNvPr id="3" name="Text Placeholder 2"/>
          <p:cNvSpPr>
            <a:spLocks noGrp="1"/>
          </p:cNvSpPr>
          <p:nvPr>
            <p:ph type="body" idx="1"/>
          </p:nvPr>
        </p:nvSpPr>
        <p:spPr>
          <a:xfrm>
            <a:off x="6611851" y="1237670"/>
            <a:ext cx="2511553" cy="762000"/>
          </a:xfrm>
        </p:spPr>
        <p:txBody>
          <a:bodyPr/>
          <a:lstStyle/>
          <a:p>
            <a:pPr algn="ctr"/>
            <a:r>
              <a:rPr lang="en-US" dirty="0"/>
              <a:t>1994</a:t>
            </a:r>
          </a:p>
        </p:txBody>
      </p:sp>
      <p:sp>
        <p:nvSpPr>
          <p:cNvPr id="4" name="Content Placeholder 3"/>
          <p:cNvSpPr>
            <a:spLocks noGrp="1"/>
          </p:cNvSpPr>
          <p:nvPr>
            <p:ph sz="half" idx="2"/>
          </p:nvPr>
        </p:nvSpPr>
        <p:spPr>
          <a:xfrm>
            <a:off x="6851688" y="1999670"/>
            <a:ext cx="2511553" cy="4542116"/>
          </a:xfrm>
        </p:spPr>
        <p:txBody>
          <a:bodyPr>
            <a:normAutofit/>
          </a:bodyPr>
          <a:lstStyle/>
          <a:p>
            <a:r>
              <a:rPr lang="en-US" sz="2400" dirty="0">
                <a:solidFill>
                  <a:schemeClr val="tx1"/>
                </a:solidFill>
              </a:rPr>
              <a:t>74.7%</a:t>
            </a:r>
          </a:p>
          <a:p>
            <a:r>
              <a:rPr lang="en-US" sz="2400" dirty="0">
                <a:solidFill>
                  <a:schemeClr val="tx1"/>
                </a:solidFill>
              </a:rPr>
              <a:t>732, 600 </a:t>
            </a:r>
          </a:p>
          <a:p>
            <a:r>
              <a:rPr lang="en-US" sz="2400" dirty="0">
                <a:solidFill>
                  <a:schemeClr val="tx1"/>
                </a:solidFill>
              </a:rPr>
              <a:t>99.14</a:t>
            </a:r>
          </a:p>
          <a:p>
            <a:r>
              <a:rPr lang="en-US" sz="2400" dirty="0">
                <a:solidFill>
                  <a:schemeClr val="tx1"/>
                </a:solidFill>
              </a:rPr>
              <a:t>75.6 students</a:t>
            </a:r>
          </a:p>
          <a:p>
            <a:r>
              <a:rPr lang="en-US" sz="2400" dirty="0">
                <a:solidFill>
                  <a:schemeClr val="tx1"/>
                </a:solidFill>
              </a:rPr>
              <a:t>59.6 students</a:t>
            </a:r>
          </a:p>
          <a:p>
            <a:r>
              <a:rPr lang="en-US" sz="2400" dirty="0">
                <a:solidFill>
                  <a:schemeClr val="tx1"/>
                </a:solidFill>
              </a:rPr>
              <a:t>40.69 (1999)</a:t>
            </a:r>
          </a:p>
          <a:p>
            <a:r>
              <a:rPr lang="en-US" sz="2400" dirty="0">
                <a:solidFill>
                  <a:schemeClr val="tx1"/>
                </a:solidFill>
              </a:rPr>
              <a:t>$7231</a:t>
            </a:r>
          </a:p>
          <a:p>
            <a:r>
              <a:rPr lang="en-US" sz="2400" dirty="0">
                <a:solidFill>
                  <a:schemeClr val="tx1"/>
                </a:solidFill>
              </a:rPr>
              <a:t>$52 (1999)</a:t>
            </a:r>
          </a:p>
        </p:txBody>
      </p:sp>
      <p:sp>
        <p:nvSpPr>
          <p:cNvPr id="5" name="Text Placeholder 4"/>
          <p:cNvSpPr>
            <a:spLocks noGrp="1"/>
          </p:cNvSpPr>
          <p:nvPr>
            <p:ph type="body" sz="quarter" idx="3"/>
          </p:nvPr>
        </p:nvSpPr>
        <p:spPr>
          <a:xfrm>
            <a:off x="9371788" y="1237670"/>
            <a:ext cx="2514600" cy="762000"/>
          </a:xfrm>
        </p:spPr>
        <p:txBody>
          <a:bodyPr/>
          <a:lstStyle/>
          <a:p>
            <a:pPr algn="ctr"/>
            <a:r>
              <a:rPr lang="en-US" dirty="0"/>
              <a:t>2004</a:t>
            </a:r>
          </a:p>
        </p:txBody>
      </p:sp>
      <p:sp>
        <p:nvSpPr>
          <p:cNvPr id="6" name="Content Placeholder 5"/>
          <p:cNvSpPr>
            <a:spLocks noGrp="1"/>
          </p:cNvSpPr>
          <p:nvPr>
            <p:ph sz="quarter" idx="4"/>
          </p:nvPr>
        </p:nvSpPr>
        <p:spPr>
          <a:xfrm>
            <a:off x="9599612" y="1999670"/>
            <a:ext cx="2514600" cy="4362451"/>
          </a:xfrm>
        </p:spPr>
        <p:txBody>
          <a:bodyPr>
            <a:normAutofit/>
          </a:bodyPr>
          <a:lstStyle/>
          <a:p>
            <a:r>
              <a:rPr lang="en-US" sz="2400" dirty="0">
                <a:solidFill>
                  <a:schemeClr val="tx1"/>
                </a:solidFill>
              </a:rPr>
              <a:t>58%</a:t>
            </a:r>
          </a:p>
          <a:p>
            <a:r>
              <a:rPr lang="en-US" sz="2400" dirty="0">
                <a:solidFill>
                  <a:schemeClr val="tx1"/>
                </a:solidFill>
              </a:rPr>
              <a:t>1, 098, 233</a:t>
            </a:r>
          </a:p>
          <a:p>
            <a:r>
              <a:rPr lang="en-US" sz="2400" dirty="0">
                <a:solidFill>
                  <a:schemeClr val="tx1"/>
                </a:solidFill>
              </a:rPr>
              <a:t>150.19</a:t>
            </a:r>
          </a:p>
          <a:p>
            <a:r>
              <a:rPr lang="en-US" sz="2300" dirty="0">
                <a:solidFill>
                  <a:schemeClr val="tx1"/>
                </a:solidFill>
              </a:rPr>
              <a:t>108.4 students</a:t>
            </a:r>
          </a:p>
          <a:p>
            <a:r>
              <a:rPr lang="en-US" sz="2400" dirty="0">
                <a:solidFill>
                  <a:schemeClr val="tx1"/>
                </a:solidFill>
              </a:rPr>
              <a:t>92.5 students</a:t>
            </a:r>
          </a:p>
          <a:p>
            <a:r>
              <a:rPr lang="en-US" sz="2400" dirty="0">
                <a:solidFill>
                  <a:schemeClr val="tx1"/>
                </a:solidFill>
              </a:rPr>
              <a:t>33.75</a:t>
            </a:r>
          </a:p>
          <a:p>
            <a:r>
              <a:rPr lang="en-US" sz="2400" dirty="0">
                <a:solidFill>
                  <a:schemeClr val="tx1"/>
                </a:solidFill>
              </a:rPr>
              <a:t>$4561</a:t>
            </a:r>
          </a:p>
          <a:p>
            <a:r>
              <a:rPr lang="en-US" sz="2400" dirty="0">
                <a:solidFill>
                  <a:schemeClr val="tx1"/>
                </a:solidFill>
              </a:rPr>
              <a:t>$37</a:t>
            </a:r>
          </a:p>
        </p:txBody>
      </p:sp>
      <p:sp>
        <p:nvSpPr>
          <p:cNvPr id="7" name="Content Placeholder 3"/>
          <p:cNvSpPr txBox="1">
            <a:spLocks/>
          </p:cNvSpPr>
          <p:nvPr/>
        </p:nvSpPr>
        <p:spPr>
          <a:xfrm>
            <a:off x="2284413" y="1999670"/>
            <a:ext cx="4548348" cy="4204190"/>
          </a:xfrm>
          <a:prstGeom prst="rect">
            <a:avLst/>
          </a:prstGeom>
        </p:spPr>
        <p:txBody>
          <a:bodyPr vert="horz" lIns="91440" tIns="45720" rIns="91440" bIns="45720" rtlCol="0">
            <a:normAutofit fontScale="85000" lnSpcReduction="20000"/>
          </a:bodyPr>
          <a:lst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956816"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956816" indent="-228600" algn="l" defTabSz="914400" rtl="0" eaLnBrk="1" latinLnBrk="0" hangingPunct="1">
              <a:lnSpc>
                <a:spcPct val="90000"/>
              </a:lnSpc>
              <a:spcBef>
                <a:spcPts val="600"/>
              </a:spcBef>
              <a:buSzPct val="100000"/>
              <a:buFont typeface="Arial" pitchFamily="34" charset="0"/>
              <a:buChar char="▪"/>
              <a:defRPr sz="1600" kern="1200" baseline="0">
                <a:solidFill>
                  <a:schemeClr val="tx1"/>
                </a:solidFill>
                <a:latin typeface="+mn-lt"/>
                <a:ea typeface="+mn-ea"/>
                <a:cs typeface="+mn-cs"/>
              </a:defRPr>
            </a:lvl7pPr>
            <a:lvl8pPr marL="1956816" indent="-228600" algn="l" defTabSz="914400" rtl="0" eaLnBrk="1" latinLnBrk="0" hangingPunct="1">
              <a:lnSpc>
                <a:spcPct val="90000"/>
              </a:lnSpc>
              <a:spcBef>
                <a:spcPts val="600"/>
              </a:spcBef>
              <a:buSzPct val="100000"/>
              <a:buFont typeface="Consolas" pitchFamily="49" charset="0"/>
              <a:buChar char="–"/>
              <a:defRPr sz="1600" kern="1200" baseline="0">
                <a:solidFill>
                  <a:schemeClr val="tx1"/>
                </a:solidFill>
                <a:latin typeface="+mn-lt"/>
                <a:ea typeface="+mn-ea"/>
                <a:cs typeface="+mn-cs"/>
              </a:defRPr>
            </a:lvl8pPr>
            <a:lvl9pPr marL="1956816" indent="-228600" algn="l" defTabSz="914400" rtl="0" eaLnBrk="1" latinLnBrk="0" hangingPunct="1">
              <a:lnSpc>
                <a:spcPct val="90000"/>
              </a:lnSpc>
              <a:spcBef>
                <a:spcPts val="600"/>
              </a:spcBef>
              <a:buSzPct val="100000"/>
              <a:buFont typeface="Arial" pitchFamily="34" charset="0"/>
              <a:buChar char="▪"/>
              <a:defRPr sz="1600" kern="1200" baseline="0">
                <a:solidFill>
                  <a:schemeClr val="tx1"/>
                </a:solidFill>
                <a:latin typeface="+mn-lt"/>
                <a:ea typeface="+mn-ea"/>
                <a:cs typeface="+mn-cs"/>
              </a:defRPr>
            </a:lvl9pPr>
          </a:lstStyle>
          <a:p>
            <a:r>
              <a:rPr lang="en-US" dirty="0"/>
              <a:t>One teacher programs</a:t>
            </a:r>
          </a:p>
          <a:p>
            <a:r>
              <a:rPr lang="en-US" dirty="0"/>
              <a:t>Student Enrollment</a:t>
            </a:r>
          </a:p>
          <a:p>
            <a:r>
              <a:rPr lang="en-US" dirty="0"/>
              <a:t>Average enrollment per program</a:t>
            </a:r>
          </a:p>
          <a:p>
            <a:r>
              <a:rPr lang="en-US" dirty="0"/>
              <a:t>Enrollment per teacher (OTP)</a:t>
            </a:r>
          </a:p>
          <a:p>
            <a:r>
              <a:rPr lang="en-US" dirty="0"/>
              <a:t>Enrollment with more than 1 teacher</a:t>
            </a:r>
          </a:p>
          <a:p>
            <a:r>
              <a:rPr lang="en-US" dirty="0"/>
              <a:t>Alternative Scheduling – 100.79 / 115.66</a:t>
            </a:r>
          </a:p>
          <a:p>
            <a:r>
              <a:rPr lang="en-US" dirty="0"/>
              <a:t>Fund budget per teacher for instr. res.</a:t>
            </a:r>
          </a:p>
          <a:p>
            <a:r>
              <a:rPr lang="en-US" dirty="0"/>
              <a:t>Fund budget as per student</a:t>
            </a:r>
          </a:p>
          <a:p>
            <a:endParaRPr lang="en-US" dirty="0"/>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Teaching</a:t>
            </a:r>
          </a:p>
        </p:txBody>
      </p:sp>
      <p:sp>
        <p:nvSpPr>
          <p:cNvPr id="3" name="Content Placeholder 2"/>
          <p:cNvSpPr>
            <a:spLocks noGrp="1"/>
          </p:cNvSpPr>
          <p:nvPr>
            <p:ph idx="1"/>
          </p:nvPr>
        </p:nvSpPr>
        <p:spPr>
          <a:xfrm>
            <a:off x="2284411" y="1875692"/>
            <a:ext cx="9904413" cy="4800600"/>
          </a:xfrm>
        </p:spPr>
        <p:txBody>
          <a:bodyPr>
            <a:normAutofit fontScale="85000" lnSpcReduction="10000"/>
          </a:bodyPr>
          <a:lstStyle/>
          <a:p>
            <a:r>
              <a:rPr lang="en-US" dirty="0">
                <a:solidFill>
                  <a:schemeClr val="tx1"/>
                </a:solidFill>
              </a:rPr>
              <a:t>Teach</a:t>
            </a:r>
          </a:p>
          <a:p>
            <a:pPr lvl="1"/>
            <a:r>
              <a:rPr lang="en-US" dirty="0">
                <a:solidFill>
                  <a:schemeClr val="tx1"/>
                </a:solidFill>
              </a:rPr>
              <a:t>Guide or cause others to learn something</a:t>
            </a:r>
          </a:p>
          <a:p>
            <a:pPr lvl="1"/>
            <a:r>
              <a:rPr lang="en-US" dirty="0">
                <a:solidFill>
                  <a:schemeClr val="tx1"/>
                </a:solidFill>
              </a:rPr>
              <a:t>Instruct others using various strategies, such as examples and experiences</a:t>
            </a:r>
          </a:p>
          <a:p>
            <a:pPr lvl="2"/>
            <a:r>
              <a:rPr lang="en-US" dirty="0">
                <a:solidFill>
                  <a:schemeClr val="tx1"/>
                </a:solidFill>
              </a:rPr>
              <a:t>Includes planning and evaluating the educational process</a:t>
            </a:r>
          </a:p>
          <a:p>
            <a:pPr lvl="2"/>
            <a:r>
              <a:rPr lang="en-US" dirty="0">
                <a:solidFill>
                  <a:schemeClr val="tx1"/>
                </a:solidFill>
              </a:rPr>
              <a:t>Providing leadership</a:t>
            </a:r>
          </a:p>
          <a:p>
            <a:r>
              <a:rPr lang="en-US" dirty="0">
                <a:solidFill>
                  <a:schemeClr val="tx1"/>
                </a:solidFill>
              </a:rPr>
              <a:t>Teacher</a:t>
            </a:r>
          </a:p>
          <a:p>
            <a:pPr lvl="1"/>
            <a:r>
              <a:rPr lang="en-US" dirty="0">
                <a:solidFill>
                  <a:schemeClr val="tx1"/>
                </a:solidFill>
              </a:rPr>
              <a:t>Anyone who teaches</a:t>
            </a:r>
          </a:p>
          <a:p>
            <a:pPr lvl="1"/>
            <a:r>
              <a:rPr lang="en-US" dirty="0">
                <a:solidFill>
                  <a:schemeClr val="tx1"/>
                </a:solidFill>
              </a:rPr>
              <a:t>An individual whose occupation is to teach</a:t>
            </a:r>
          </a:p>
          <a:p>
            <a:pPr lvl="1"/>
            <a:r>
              <a:rPr lang="en-US" dirty="0">
                <a:solidFill>
                  <a:schemeClr val="tx1"/>
                </a:solidFill>
              </a:rPr>
              <a:t>50 million people throughout the world</a:t>
            </a:r>
          </a:p>
          <a:p>
            <a:r>
              <a:rPr lang="en-US" dirty="0">
                <a:solidFill>
                  <a:schemeClr val="tx1"/>
                </a:solidFill>
              </a:rPr>
              <a:t>Teaching </a:t>
            </a:r>
          </a:p>
          <a:p>
            <a:pPr lvl="1"/>
            <a:r>
              <a:rPr lang="en-US" dirty="0">
                <a:solidFill>
                  <a:schemeClr val="tx1"/>
                </a:solidFill>
              </a:rPr>
              <a:t>Art and science of directing the learning process</a:t>
            </a:r>
          </a:p>
          <a:p>
            <a:r>
              <a:rPr lang="en-US" dirty="0">
                <a:solidFill>
                  <a:schemeClr val="tx1"/>
                </a:solidFill>
              </a:rPr>
              <a:t>Agriculture teacher is a teacher of agriculture or related subjects</a:t>
            </a:r>
          </a:p>
          <a:p>
            <a:pPr lvl="1"/>
            <a:r>
              <a:rPr lang="en-US" sz="1800" dirty="0">
                <a:solidFill>
                  <a:schemeClr val="tx1"/>
                </a:solidFill>
              </a:rPr>
              <a:t>Roles in teaching agriculture education are many and diverse</a:t>
            </a:r>
          </a:p>
          <a:p>
            <a:r>
              <a:rPr lang="en-US" dirty="0">
                <a:solidFill>
                  <a:schemeClr val="tx1"/>
                </a:solidFill>
              </a:rPr>
              <a:t>Active role that involves many functions in helping others learn. Can occur in a wide range of environments, such as in the pasture of a ranch, at a bench in the greenhouse or a school classroom. </a:t>
            </a:r>
          </a:p>
          <a:p>
            <a:endParaRPr lang="en-US" dirty="0">
              <a:solidFill>
                <a:schemeClr val="tx1"/>
              </a:solidFill>
            </a:endParaRPr>
          </a:p>
          <a:p>
            <a:pPr lvl="1"/>
            <a:endParaRPr lang="en-US" dirty="0">
              <a:solidFill>
                <a:schemeClr val="tx1"/>
              </a:solidFill>
            </a:endParaRPr>
          </a:p>
        </p:txBody>
      </p:sp>
    </p:spTree>
    <p:extLst>
      <p:ext uri="{BB962C8B-B14F-4D97-AF65-F5344CB8AC3E}">
        <p14:creationId xmlns:p14="http://schemas.microsoft.com/office/powerpoint/2010/main" val="2288553384"/>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412" y="457200"/>
            <a:ext cx="8909366" cy="1280890"/>
          </a:xfrm>
        </p:spPr>
        <p:txBody>
          <a:bodyPr>
            <a:normAutofit fontScale="90000"/>
          </a:bodyPr>
          <a:lstStyle/>
          <a:p>
            <a:r>
              <a:rPr lang="en-US" dirty="0"/>
              <a:t>Importance of Teaching </a:t>
            </a:r>
            <a:br>
              <a:rPr lang="en-US" dirty="0"/>
            </a:br>
            <a:r>
              <a:rPr lang="en-US" dirty="0"/>
              <a:t>with emphasis on Agriculture Education </a:t>
            </a:r>
          </a:p>
        </p:txBody>
      </p:sp>
      <p:sp>
        <p:nvSpPr>
          <p:cNvPr id="3" name="Content Placeholder 2"/>
          <p:cNvSpPr>
            <a:spLocks noGrp="1"/>
          </p:cNvSpPr>
          <p:nvPr>
            <p:ph idx="1"/>
          </p:nvPr>
        </p:nvSpPr>
        <p:spPr>
          <a:xfrm>
            <a:off x="2055812" y="1828800"/>
            <a:ext cx="9753600" cy="4648200"/>
          </a:xfrm>
        </p:spPr>
        <p:txBody>
          <a:bodyPr>
            <a:normAutofit fontScale="62500" lnSpcReduction="20000"/>
          </a:bodyPr>
          <a:lstStyle/>
          <a:p>
            <a:pPr lvl="1">
              <a:buFont typeface="Wingdings" panose="05000000000000000000" pitchFamily="2" charset="2"/>
              <a:buChar char="§"/>
            </a:pPr>
            <a:r>
              <a:rPr lang="en-US" sz="2600" dirty="0">
                <a:solidFill>
                  <a:schemeClr val="tx1"/>
                </a:solidFill>
              </a:rPr>
              <a:t>It promotes overall development of youth and adults for productive and successful lives</a:t>
            </a:r>
          </a:p>
          <a:p>
            <a:pPr lvl="1">
              <a:buFont typeface="Wingdings" panose="05000000000000000000" pitchFamily="2" charset="2"/>
              <a:buChar char="§"/>
            </a:pPr>
            <a:r>
              <a:rPr lang="en-US" sz="2600" dirty="0">
                <a:solidFill>
                  <a:schemeClr val="tx1"/>
                </a:solidFill>
              </a:rPr>
              <a:t>It helps assure that people have sufficient ag literacy to be good consumers and citizens</a:t>
            </a:r>
          </a:p>
          <a:p>
            <a:pPr lvl="1">
              <a:buFont typeface="Wingdings" panose="05000000000000000000" pitchFamily="2" charset="2"/>
              <a:buChar char="§"/>
            </a:pPr>
            <a:r>
              <a:rPr lang="en-US" sz="2600" dirty="0">
                <a:solidFill>
                  <a:schemeClr val="tx1"/>
                </a:solidFill>
              </a:rPr>
              <a:t>It promotes agriculture practices to assure sufficient food and fiber supply to meet the needs of an increasing human population</a:t>
            </a:r>
          </a:p>
          <a:p>
            <a:pPr lvl="1">
              <a:buFont typeface="Wingdings" panose="05000000000000000000" pitchFamily="2" charset="2"/>
              <a:buChar char="§"/>
            </a:pPr>
            <a:r>
              <a:rPr lang="en-US" sz="2600" dirty="0">
                <a:solidFill>
                  <a:schemeClr val="tx1"/>
                </a:solidFill>
              </a:rPr>
              <a:t>It promotes safe food handling and preparation practices</a:t>
            </a:r>
          </a:p>
          <a:p>
            <a:pPr lvl="1">
              <a:buFont typeface="Wingdings" panose="05000000000000000000" pitchFamily="2" charset="2"/>
              <a:buChar char="§"/>
            </a:pPr>
            <a:r>
              <a:rPr lang="en-US" sz="2600" dirty="0">
                <a:solidFill>
                  <a:schemeClr val="tx1"/>
                </a:solidFill>
              </a:rPr>
              <a:t>It develops knowledge and skills needed to enter and advance in an ag or other related career</a:t>
            </a:r>
          </a:p>
          <a:p>
            <a:pPr lvl="1">
              <a:buFont typeface="Wingdings" panose="05000000000000000000" pitchFamily="2" charset="2"/>
              <a:buChar char="§"/>
            </a:pPr>
            <a:r>
              <a:rPr lang="en-US" sz="2600" dirty="0">
                <a:solidFill>
                  <a:schemeClr val="tx1"/>
                </a:solidFill>
              </a:rPr>
              <a:t>It provides preparation for students to pursue education in agriculture areas beyond high school</a:t>
            </a:r>
          </a:p>
          <a:p>
            <a:pPr lvl="1">
              <a:buFont typeface="Wingdings" panose="05000000000000000000" pitchFamily="2" charset="2"/>
              <a:buChar char="§"/>
            </a:pPr>
            <a:r>
              <a:rPr lang="en-US" sz="2600" dirty="0">
                <a:solidFill>
                  <a:schemeClr val="tx1"/>
                </a:solidFill>
              </a:rPr>
              <a:t>It promotes the use of sustainable resource practice in ag, horticulture, forestry, and other areas</a:t>
            </a:r>
          </a:p>
          <a:p>
            <a:pPr lvl="1">
              <a:buFont typeface="Wingdings" panose="05000000000000000000" pitchFamily="2" charset="2"/>
              <a:buChar char="§"/>
            </a:pPr>
            <a:r>
              <a:rPr lang="en-US" sz="2600" dirty="0">
                <a:solidFill>
                  <a:schemeClr val="tx1"/>
                </a:solidFill>
              </a:rPr>
              <a:t>It provides related education to promote achievement in science, mathematics, reading, etc.</a:t>
            </a:r>
          </a:p>
          <a:p>
            <a:pPr lvl="1">
              <a:buFont typeface="Wingdings" panose="05000000000000000000" pitchFamily="2" charset="2"/>
              <a:buChar char="§"/>
            </a:pPr>
            <a:r>
              <a:rPr lang="en-US" sz="2600" dirty="0">
                <a:solidFill>
                  <a:schemeClr val="tx1"/>
                </a:solidFill>
              </a:rPr>
              <a:t>It helps individuals enjoy a higher standard of living</a:t>
            </a:r>
          </a:p>
          <a:p>
            <a:pPr lvl="1">
              <a:buFont typeface="Wingdings" panose="05000000000000000000" pitchFamily="2" charset="2"/>
              <a:buChar char="§"/>
            </a:pPr>
            <a:r>
              <a:rPr lang="en-US" sz="2600" dirty="0">
                <a:solidFill>
                  <a:schemeClr val="tx1"/>
                </a:solidFill>
              </a:rPr>
              <a:t>It promotes an appreciation for the environment and its protection</a:t>
            </a:r>
          </a:p>
          <a:p>
            <a:pPr lvl="1">
              <a:buFont typeface="Wingdings" panose="05000000000000000000" pitchFamily="2" charset="2"/>
              <a:buChar char="§"/>
            </a:pPr>
            <a:r>
              <a:rPr lang="en-US" sz="2600" dirty="0">
                <a:solidFill>
                  <a:schemeClr val="tx1"/>
                </a:solidFill>
              </a:rPr>
              <a:t>It promotes wise use of natural resources to achieve human goals </a:t>
            </a:r>
            <a:endParaRPr lang="en-US" sz="2400" dirty="0">
              <a:solidFill>
                <a:schemeClr val="tx1"/>
              </a:solidFill>
            </a:endParaRPr>
          </a:p>
        </p:txBody>
      </p:sp>
    </p:spTree>
    <p:extLst>
      <p:ext uri="{BB962C8B-B14F-4D97-AF65-F5344CB8AC3E}">
        <p14:creationId xmlns:p14="http://schemas.microsoft.com/office/powerpoint/2010/main" val="25748122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1155</TotalTime>
  <Words>1114</Words>
  <Application>Microsoft Office PowerPoint</Application>
  <PresentationFormat>Custom</PresentationFormat>
  <Paragraphs>156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Corbel</vt:lpstr>
      <vt:lpstr>Wingdings</vt:lpstr>
      <vt:lpstr>Wingdings 3</vt:lpstr>
      <vt:lpstr>Wisp</vt:lpstr>
      <vt:lpstr>A Career In  Agriculture Education</vt:lpstr>
      <vt:lpstr>Chapter Objectives:</vt:lpstr>
      <vt:lpstr>What is Agriculture Education</vt:lpstr>
      <vt:lpstr>Career Cluster in  Agriculture, Food, and Natural Resources</vt:lpstr>
      <vt:lpstr>Agriculture, Food and Natural Resources </vt:lpstr>
      <vt:lpstr>Teachers, Students and Programs</vt:lpstr>
      <vt:lpstr>Selected Findings of A National Study of Agriculture Education</vt:lpstr>
      <vt:lpstr>Teaching</vt:lpstr>
      <vt:lpstr>Importance of Teaching  with emphasis on Agriculture Education </vt:lpstr>
      <vt:lpstr>Roles and Responsibilities of  Agriculture Teachers</vt:lpstr>
      <vt:lpstr>Teaching As A Profession</vt:lpstr>
      <vt:lpstr>Ag Teacher’s Creed</vt:lpstr>
      <vt:lpstr>Professional Status</vt:lpstr>
      <vt:lpstr>The School Community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Career In  Agriculture Education</dc:title>
  <dc:creator>Dulce De Los Santos</dc:creator>
  <cp:lastModifiedBy>Jerome Tymrak</cp:lastModifiedBy>
  <cp:revision>24</cp:revision>
  <cp:lastPrinted>2016-10-17T14:09:56Z</cp:lastPrinted>
  <dcterms:created xsi:type="dcterms:W3CDTF">2016-10-14T22:20:24Z</dcterms:created>
  <dcterms:modified xsi:type="dcterms:W3CDTF">2016-10-19T04:31:19Z</dcterms:modified>
</cp:coreProperties>
</file>